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4" r:id="rId1"/>
  </p:sldMasterIdLst>
  <p:notesMasterIdLst>
    <p:notesMasterId r:id="rId21"/>
  </p:notesMasterIdLst>
  <p:sldIdLst>
    <p:sldId id="256" r:id="rId2"/>
    <p:sldId id="1000" r:id="rId3"/>
    <p:sldId id="995" r:id="rId4"/>
    <p:sldId id="997" r:id="rId5"/>
    <p:sldId id="1006" r:id="rId6"/>
    <p:sldId id="998" r:id="rId7"/>
    <p:sldId id="999" r:id="rId8"/>
    <p:sldId id="1007" r:id="rId9"/>
    <p:sldId id="1008" r:id="rId10"/>
    <p:sldId id="1001" r:id="rId11"/>
    <p:sldId id="1002" r:id="rId12"/>
    <p:sldId id="1011" r:id="rId13"/>
    <p:sldId id="1003" r:id="rId14"/>
    <p:sldId id="1012" r:id="rId15"/>
    <p:sldId id="1004" r:id="rId16"/>
    <p:sldId id="1010" r:id="rId17"/>
    <p:sldId id="1013" r:id="rId18"/>
    <p:sldId id="1014" r:id="rId19"/>
    <p:sldId id="1015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584"/>
    <p:restoredTop sz="94693"/>
  </p:normalViewPr>
  <p:slideViewPr>
    <p:cSldViewPr snapToGrid="0">
      <p:cViewPr>
        <p:scale>
          <a:sx n="93" d="100"/>
          <a:sy n="93" d="100"/>
        </p:scale>
        <p:origin x="1264" y="7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EAD439-CC95-944F-A084-354E9442AA61}" type="datetimeFigureOut">
              <a:rPr lang="en-US" smtClean="0"/>
              <a:t>7/30/25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0530BC-D414-D145-B0A4-A4A0B5906C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643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stock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A78321-60EB-1E42-810F-4E97726F65E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22932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0C0DF-94A5-C1D7-4ABB-A4342DE2A6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641C37-8721-A471-632F-C1A128537B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B6F408-7C99-835F-E1F1-AA12797511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4479B-705B-4489-957E-7E8A228BDFA0}" type="datetime1">
              <a:rPr lang="en-US" smtClean="0"/>
              <a:t>7/30/25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A25DDC-EE20-8651-EBB3-96C220A08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7FF0B9-5635-C442-CF13-3CEF91C1AE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6258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2CEC85-2DAE-C0A1-F284-8406646320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416A35-C8AA-F722-C5BA-172C3F6E59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9899FC-B7F1-3A05-8A19-33D346BBE8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B66AD-7C08-490A-ADA4-B47E10FB2407}" type="datetime1">
              <a:rPr lang="en-US" smtClean="0"/>
              <a:t>7/30/25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A0DF86-C40C-54B2-CA72-3B8BBE0E5C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0750CE-E930-2EF8-CC6A-EFB5A65721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8093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C7E1F99-A5F0-97B6-CD1B-0E5BD39CEEC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E01C7B-5975-3A8C-E286-755CF8AEF8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1B7DC0-0852-1530-D76A-4D5B08DBC3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95027-4255-49E7-9841-CD21BCC99996}" type="datetime1">
              <a:rPr lang="en-US" smtClean="0"/>
              <a:t>7/30/25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B2810B-2DBB-5D33-DC56-3E2744B0AB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78EDF9-6FD7-9D24-90DE-413615CBF0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1993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4AFDBD-EEBA-EDDE-4896-C37080FD3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3E731C-D581-00A7-DA74-21BF3EA99B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074D81-FDFC-7973-A537-EBD5984D68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9F774-3FA6-43B8-9241-99959C8FD463}" type="datetime1">
              <a:rPr lang="en-US" smtClean="0"/>
              <a:t>7/30/25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ECB11F-AAE3-92CC-CD46-5483E9FCBA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55B5EF-CD48-7AB2-0BBD-711AC9A30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2766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932124-FB40-0AC5-6175-8DCAEC6F2E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9B5804-D3DA-C074-7F84-9A089C5342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FD96C2-6D06-9641-0917-BF7AC0CB67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04452-5DCC-4FE2-A5C9-8A5EF6714D65}" type="datetime1">
              <a:rPr lang="en-US" smtClean="0"/>
              <a:t>7/30/25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BCB8BF-A61D-A277-EDB7-809756D940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978C3D-57A8-B211-F549-9CDFBE3BD4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8642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BE4B7D-3A77-96CE-7F31-274374F09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2792B6-4831-6620-7F31-71577BCE01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53E74D-894A-3D55-1EF1-435DB18AE5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DE7043-0AD8-B825-74BE-2ED9AAB2A8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9ABC2-0180-4F3A-A895-A85BC724D472}" type="datetime1">
              <a:rPr lang="en-US" smtClean="0"/>
              <a:t>7/30/25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52C803-D510-7414-2298-7FD8740F5E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9FB76E-769E-ACA8-C590-AB3AE163D9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13897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005069-D8D6-D66B-6E55-0E84A2718A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664D3C-80A2-70B0-1F88-B8FB13ACE0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C5BB963-4BEF-4B69-DCAD-FCB60935BD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051771-0EFE-9539-9B64-1676DC7397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7F035F3-6BF3-A761-5EB5-EB94AAB6B2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7C9DD3A-8DBE-B3A5-35C4-88AC642AC4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EA9BA-4E8F-439E-BEA4-91FBA01E3F5F}" type="datetime1">
              <a:rPr lang="en-US" smtClean="0"/>
              <a:t>7/30/25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D6A402E-C9D0-7AC5-A25A-BEA5FE78EB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8D91B69-46CD-3AFD-76AE-5822A71C4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6721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07402-894A-DD3A-A7E3-1EA3B6A41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B7EF2D-EDB0-3326-E6ED-A403D39828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5BF18-0007-481C-AA29-413124BC3EE7}" type="datetime1">
              <a:rPr lang="en-US" smtClean="0"/>
              <a:t>7/30/25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40EC89-2F3A-0924-ACA4-35A704E2CD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73FED3-C6B0-70D5-3F9A-6C025FC7CA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4697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1C4A0A-2CE0-75D6-1F63-162325E9EF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E9870-3748-43AD-B547-02A075CB4A1D}" type="datetime1">
              <a:rPr lang="en-US" smtClean="0"/>
              <a:t>7/30/25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6AF32A-31B4-A1C7-EBE8-FE0559D9C9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29F6E5-3DC8-18BD-73AE-9A69797CB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3192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7A815B-0010-0B2E-502E-87237C3D67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585667-C050-6EA6-7BB1-3E320DADAB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73C020-F7CA-E2A7-C643-34A643C727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CE3272-DCEA-9A96-DD7F-DBBD216544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E7897-33C5-4F1A-9307-D068E37F3DC7}" type="datetime1">
              <a:rPr lang="en-US" smtClean="0"/>
              <a:t>7/30/25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6B0B72-46B1-D6FB-94D0-93F3614DA3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606BD2-2A36-2031-A54A-586E3DE664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3533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F2D6DD-B21B-B3C5-F574-987DDC4C5B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DFC7F35-71C2-A2DD-E5C0-49C69AAF681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E300B0-986A-C205-D734-44716087BA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2A96F3-BA94-EE13-7B32-DF7FFE1EF0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171BA-CC09-47C8-A6DF-F5C5CB59CEEC}" type="datetime1">
              <a:rPr lang="en-US" smtClean="0"/>
              <a:t>7/30/25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93BEDE-B026-4DD8-8D62-DC6B88AF93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FAC9E4-77FA-E363-51BF-A7200D188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2263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116D933-E0F6-AAAD-8016-96B662FCAB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9EE43E-4FEA-B242-E29D-715B0EF3AD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65E81B-DCB6-8411-B69C-6BB91F621E2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DA38F49-B3E2-4BF0-BEC7-C30D34ABBB8D}" type="datetime1">
              <a:rPr lang="en-US" smtClean="0"/>
              <a:t>7/30/25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8415F1-18CE-835F-F2A1-1370707AAC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EFD7B1-60D8-5257-8D5B-D5EDABDD20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3427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Half of a dog's face">
            <a:extLst>
              <a:ext uri="{FF2B5EF4-FFF2-40B4-BE49-F238E27FC236}">
                <a16:creationId xmlns:a16="http://schemas.microsoft.com/office/drawing/2014/main" id="{8E2F305C-E9A5-253E-97F3-9C0A9FE8D44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 r="1334"/>
          <a:stretch>
            <a:fillRect/>
          </a:stretch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E2EEEDE-2204-A65B-98D8-A2FD89584E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55493"/>
            <a:ext cx="9144000" cy="182420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within-host canine h3n2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50CB7C-ED40-E533-986E-CDD4700F3F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52482" y="2079702"/>
            <a:ext cx="6087036" cy="109839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Canine samples</a:t>
            </a:r>
          </a:p>
          <a:p>
            <a:r>
              <a:rPr lang="en-US" dirty="0">
                <a:solidFill>
                  <a:srgbClr val="FFFFFF"/>
                </a:solidFill>
              </a:rPr>
              <a:t>07/22/2025</a:t>
            </a:r>
          </a:p>
        </p:txBody>
      </p:sp>
    </p:spTree>
    <p:extLst>
      <p:ext uri="{BB962C8B-B14F-4D97-AF65-F5344CB8AC3E}">
        <p14:creationId xmlns:p14="http://schemas.microsoft.com/office/powerpoint/2010/main" val="32119447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A79A1B-9D9D-FAE8-783E-93B5EAD834A1}"/>
              </a:ext>
            </a:extLst>
          </p:cNvPr>
          <p:cNvSpPr txBox="1"/>
          <p:nvPr/>
        </p:nvSpPr>
        <p:spPr>
          <a:xfrm>
            <a:off x="2864386" y="5662670"/>
            <a:ext cx="7271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 correlation between </a:t>
            </a:r>
            <a:r>
              <a:rPr lang="en-US" dirty="0" err="1"/>
              <a:t>ct</a:t>
            </a:r>
            <a:r>
              <a:rPr lang="en-US" dirty="0"/>
              <a:t> value and shared variants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733AE7-FF4C-2073-5852-AE624664F7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071" y="1624205"/>
            <a:ext cx="11599857" cy="3609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9182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935E72B-5A27-4DCC-2676-E8B8CC35BB2C}"/>
              </a:ext>
            </a:extLst>
          </p:cNvPr>
          <p:cNvSpPr txBox="1"/>
          <p:nvPr/>
        </p:nvSpPr>
        <p:spPr>
          <a:xfrm>
            <a:off x="524435" y="2878594"/>
            <a:ext cx="2299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Positive correlation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89CD1C-02A4-CF52-CEC3-23A856009F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4275" y="867174"/>
            <a:ext cx="7772400" cy="5500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9014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461C9F-7842-9AC6-753C-AED9630AB0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F069D3-67AC-49AB-E976-D69FE6BC22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357903"/>
            <a:ext cx="7772400" cy="6142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2987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D6E584B-4B86-5A66-3E18-86E45001D7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8348" y="338804"/>
            <a:ext cx="8520113" cy="6180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6606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25413F-454E-1924-DE22-AEEF82C11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Nonsyn/syn variants shared between replicates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4BDA2B-5A01-665C-8499-DCA3E79355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4338E5-F2E9-E6C9-85F4-BD30758C55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3500" y="2047875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7543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9737979-BB2C-E004-0AD6-2DB54949B5C6}"/>
              </a:ext>
            </a:extLst>
          </p:cNvPr>
          <p:cNvSpPr txBox="1"/>
          <p:nvPr/>
        </p:nvSpPr>
        <p:spPr>
          <a:xfrm>
            <a:off x="1173156" y="5739975"/>
            <a:ext cx="42492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Looking at variants SHARED between replicated – are they also shared between canine samples?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6474BB-81FF-F36E-0915-0F86E7F0BCD4}"/>
              </a:ext>
            </a:extLst>
          </p:cNvPr>
          <p:cNvSpPr txBox="1"/>
          <p:nvPr/>
        </p:nvSpPr>
        <p:spPr>
          <a:xfrm>
            <a:off x="6096000" y="5739975"/>
            <a:ext cx="16853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*there are 57 shared variants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1204B4-0F77-70B2-A1C9-D6A04F201317}"/>
              </a:ext>
            </a:extLst>
          </p:cNvPr>
          <p:cNvSpPr txBox="1"/>
          <p:nvPr/>
        </p:nvSpPr>
        <p:spPr>
          <a:xfrm>
            <a:off x="8454939" y="5743834"/>
            <a:ext cx="29147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*only variants with a frequency of &gt;5% are shared between samples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636E011-7366-8DF9-E512-F27AEDB0FA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0636" y="190836"/>
            <a:ext cx="7772400" cy="5358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7529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7609D3-1652-2986-9252-F8C200D5B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Only 2 mutations appear in more than one sample: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031CF5-ED85-A5C3-E3ED-2E3581234F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947844"/>
            <a:ext cx="10515600" cy="4351338"/>
          </a:xfrm>
        </p:spPr>
        <p:txBody>
          <a:bodyPr/>
          <a:lstStyle/>
          <a:p>
            <a:r>
              <a:rPr lang="en-US" dirty="0"/>
              <a:t>HA Ile351Lys – 7 samples</a:t>
            </a:r>
          </a:p>
          <a:p>
            <a:pPr lvl="1"/>
            <a:r>
              <a:rPr lang="en-US" dirty="0"/>
              <a:t>High </a:t>
            </a:r>
            <a:r>
              <a:rPr lang="en-US" dirty="0" err="1"/>
              <a:t>freq</a:t>
            </a:r>
            <a:endParaRPr lang="en-US" dirty="0"/>
          </a:p>
          <a:p>
            <a:pPr lvl="1"/>
            <a:r>
              <a:rPr lang="en-US" dirty="0"/>
              <a:t>Nonpolar to positively charge</a:t>
            </a:r>
          </a:p>
          <a:p>
            <a:r>
              <a:rPr lang="en-US" dirty="0"/>
              <a:t>PA Cys489Ser – 6 samples</a:t>
            </a:r>
          </a:p>
          <a:p>
            <a:pPr lvl="1"/>
            <a:r>
              <a:rPr lang="en-US" dirty="0"/>
              <a:t>Nonpolar to uncharged polar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CE934A-B454-50F7-08B0-525C8AEEFB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7600" y="1444552"/>
            <a:ext cx="5156200" cy="516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9546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60A5D-CCCD-26D1-4D3E-ABD902C6D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 H3Nx tree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30C5EB-AE50-3543-FFFF-1B4E69D8BF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2172"/>
            <a:ext cx="10515600" cy="4351338"/>
          </a:xfrm>
        </p:spPr>
        <p:txBody>
          <a:bodyPr/>
          <a:lstStyle/>
          <a:p>
            <a:r>
              <a:rPr lang="en-US" dirty="0"/>
              <a:t>HA Ile351 is conserved across tree</a:t>
            </a:r>
          </a:p>
          <a:p>
            <a:pPr lvl="1"/>
            <a:r>
              <a:rPr lang="en-US" dirty="0"/>
              <a:t>Consensus base for our canine samples</a:t>
            </a:r>
          </a:p>
          <a:p>
            <a:r>
              <a:rPr lang="en-US" dirty="0"/>
              <a:t>HA Lys351 only present in a few canine samples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494D9D-9832-4E00-C9E3-89A2F65CEA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8381" y="2753867"/>
            <a:ext cx="5313219" cy="3967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2933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2800F2-08F9-1405-5E5D-DB096488BE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D4AED-D0F0-9382-9991-1BCDD8638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 H3Nx tree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15C618-D7C3-10A0-A9A2-4C32181E2C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2172"/>
            <a:ext cx="10515600" cy="4351338"/>
          </a:xfrm>
        </p:spPr>
        <p:txBody>
          <a:bodyPr/>
          <a:lstStyle/>
          <a:p>
            <a:r>
              <a:rPr lang="en-US" dirty="0"/>
              <a:t>PA Cys489 is conserved across tree</a:t>
            </a:r>
          </a:p>
          <a:p>
            <a:pPr lvl="1"/>
            <a:r>
              <a:rPr lang="en-US" dirty="0"/>
              <a:t>Consensus base for our canine samples</a:t>
            </a:r>
          </a:p>
          <a:p>
            <a:r>
              <a:rPr lang="en-US" dirty="0"/>
              <a:t>PA Ser489 only present in a few canine samples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7F07CE-6ED1-93B8-5D91-6F2092D5CF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1736" y="2767735"/>
            <a:ext cx="5188527" cy="3876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3338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olved An aqueous solution containing peptide SPICY (the | Chegg.com">
            <a:extLst>
              <a:ext uri="{FF2B5EF4-FFF2-40B4-BE49-F238E27FC236}">
                <a16:creationId xmlns:a16="http://schemas.microsoft.com/office/drawing/2014/main" id="{BDFC1259-F5E5-E996-283C-13BF31677C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950" y="850900"/>
            <a:ext cx="11722100" cy="515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47077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12F08F1-F1F1-7AE4-EB52-BF6C35C2AE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1406" y="244928"/>
            <a:ext cx="4929188" cy="6368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8383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218F814-1F6F-7C8C-86C3-A96A18989998}"/>
              </a:ext>
            </a:extLst>
          </p:cNvPr>
          <p:cNvSpPr txBox="1"/>
          <p:nvPr/>
        </p:nvSpPr>
        <p:spPr>
          <a:xfrm>
            <a:off x="887506" y="2833789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57 shared variants between replicates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4A327FA-B46F-ABC9-C8FB-DECE1C7B31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5521" y="1274322"/>
            <a:ext cx="7772400" cy="4670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3704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5E3DCDA-F04A-580B-3188-B5274FCDB5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9550" y="627063"/>
            <a:ext cx="4152900" cy="12319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939A46B-BFFA-5661-93DA-DD8B420FE0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1850" y="2090738"/>
            <a:ext cx="2908300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5170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20AC091-9948-085E-9838-8BF458C01F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764312"/>
            <a:ext cx="7772400" cy="5329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44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59C35A0-3075-5466-4ABE-BA74AEE59BB1}"/>
              </a:ext>
            </a:extLst>
          </p:cNvPr>
          <p:cNvSpPr txBox="1"/>
          <p:nvPr/>
        </p:nvSpPr>
        <p:spPr>
          <a:xfrm>
            <a:off x="4545106" y="107655"/>
            <a:ext cx="48140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Frequency of variants per replicate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EB87521-6424-5772-53D9-09D6044F69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146" y="830684"/>
            <a:ext cx="5538854" cy="412360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60D576E-FEC0-7DE0-F84C-52E71F5B2C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002" y="824361"/>
            <a:ext cx="5539285" cy="41236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26A40BF-88F1-3551-E979-C2F28EE155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39817" y="5307989"/>
            <a:ext cx="3009900" cy="939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B55F03E-7B40-1789-32D3-374D09570B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42285" y="5295344"/>
            <a:ext cx="3162300" cy="92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8648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89E2C5F-CEF2-D374-ED31-14AFA63FBF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728258"/>
            <a:ext cx="7772400" cy="5401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9683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E2040-0D98-A99B-5587-CFA1192DC8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ACCF9C-2BEA-80E0-AD71-0CC3F5C068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6235AB-0A37-C235-4FB6-8C1BB55528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2259" y="0"/>
            <a:ext cx="74274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4061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5D8DB69-DAD1-FD03-86E8-4997906059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215" y="0"/>
            <a:ext cx="10710333" cy="3429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F082339-3A84-CD6E-F932-CB283C25DC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583" y="3287077"/>
            <a:ext cx="10256833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4763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395</TotalTime>
  <Words>150</Words>
  <Application>Microsoft Macintosh PowerPoint</Application>
  <PresentationFormat>Widescreen</PresentationFormat>
  <Paragraphs>27</Paragraphs>
  <Slides>19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Aptos</vt:lpstr>
      <vt:lpstr>Aptos Display</vt:lpstr>
      <vt:lpstr>Arial</vt:lpstr>
      <vt:lpstr>Office Theme</vt:lpstr>
      <vt:lpstr>within-host canine h3n2 project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Nonsyn/syn variants shared between replicates</vt:lpstr>
      <vt:lpstr>PowerPoint Presentation</vt:lpstr>
      <vt:lpstr>Only 2 mutations appear in more than one sample: </vt:lpstr>
      <vt:lpstr>HA H3Nx tree</vt:lpstr>
      <vt:lpstr>PA H3Nx tree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Maltepes, Maria Anna</dc:creator>
  <cp:lastModifiedBy>Maltepes, Maria Anna</cp:lastModifiedBy>
  <cp:revision>8</cp:revision>
  <dcterms:created xsi:type="dcterms:W3CDTF">2025-07-22T17:41:23Z</dcterms:created>
  <dcterms:modified xsi:type="dcterms:W3CDTF">2025-07-30T17:49:18Z</dcterms:modified>
</cp:coreProperties>
</file>